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2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sultant.ru/document/cons_doc_LAW_371954/2dafcc9f8f2d8b800512e96ec8914d9155752f96/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coko1.ru/povyshenie-kvalifikacii/osnovnoe/raboty-na-vysote/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vip.1obraz.ru/" TargetMode="Externa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vip.1obraz.ru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vip.1obraz.ru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vip.1obraz.ru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071546"/>
            <a:ext cx="8458200" cy="1222375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Совещание с руководителями образовательных организаций на тему «Обновление документов по охране труда и проведение первоочередных мероприятий в условиях масштабной замены нормативных актов в рамках реализации механизма регуляторной гильотины в 2021 году». 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1634" y="5500702"/>
            <a:ext cx="7272366" cy="781040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dirty="0" smtClean="0"/>
              <a:t>на платформе </a:t>
            </a:r>
            <a:r>
              <a:rPr lang="en-US" dirty="0" smtClean="0"/>
              <a:t>ZOOM</a:t>
            </a:r>
            <a:r>
              <a:rPr lang="ru-RU" dirty="0" smtClean="0"/>
              <a:t>, 2 марта 2021 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714356"/>
            <a:ext cx="750099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обучение безопасным методам и приемам выполнения работ и оказанию первой помощи пострадавшим на производстве,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проведение инструктажа по охране труда, стажировки на рабочем месте и проверки знания требований охраны труда;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осуществление контроля за состоянием условий труда на рабочих местах, соблюдением требований охраны труда, а также за правильностью применения работниками средств индивидуальной и коллективной защиты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785786" y="642918"/>
            <a:ext cx="778674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мероприятия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исполнению этих требований необходимо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интегрировать в систему управления охраной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(далее — СУОТ) труда организации, спланировав, что конкретно нужно сделать, в какие сроки, за счёт каких средств и кто за это будет ответственным.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практической реализации указанных мероприятий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будут в разной степени задействованы все работники организа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ции, а сами мероприятия станут частью производственной деятельности.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00100" y="500042"/>
            <a:ext cx="7715304" cy="532453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 2. Проводим сравнительный анализ требований нормативных актов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этого можно воспользоваться услугами одной из справочных правовых систем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 воспользоваться специальными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онлайн-сервисами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программами типа ABBYY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Comparator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1. Загружаете оба текста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 Жмёте «сравнить» и экспортируете результаты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Word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бесплатных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онлайн-сервисов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сравнения текстов: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compare.embedika.ru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text.num2word.ru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1428736"/>
            <a:ext cx="58579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Внести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обновлённую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информацию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 инструкции по охране труда, программы инструктажа и обучения по охране труда, а также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процедуру управления рисками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СУОТ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14348" y="785794"/>
            <a:ext cx="764386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 3. Планируем мероприятия по внесению изменений в локальные акты (кто, что и в какие сроки делает)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упорядочить этот процесс,  рекомендуется спланировать все мероприятия интеграции в СУОТ нормативных актов, принятых в рамках реализации регуляторной гильотины 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утвердить план приказом руководителя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 его визой.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42975" y="3261440"/>
          <a:ext cx="7429552" cy="3084069"/>
        </p:xfrm>
        <a:graphic>
          <a:graphicData uri="http://schemas.openxmlformats.org/drawingml/2006/table">
            <a:tbl>
              <a:tblPr/>
              <a:tblGrid>
                <a:gridCol w="187274"/>
                <a:gridCol w="3196516"/>
                <a:gridCol w="1156282"/>
                <a:gridCol w="1848256"/>
                <a:gridCol w="1041224"/>
              </a:tblGrid>
              <a:tr h="9611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п/</a:t>
                      </a:r>
                      <a:r>
                        <a:rPr lang="ru-RU" sz="1400" i="1" dirty="0" err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мероприятий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Срок выполнения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Ответственный за выполнение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Отметка о выполнении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Подготовка перечня нормативных актов, касающихся производственной деятельности предприятия, принятых в рамках регуляторной гильотины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14.01.2021г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Хорошилов А.А., специалист в области охраны труда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785786" y="357166"/>
            <a:ext cx="785814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общем виде это может выглядеть так: </a:t>
            </a:r>
          </a:p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Утверждаю: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Генеральный директор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УК «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Жилищник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__________ А.П. Соколов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«11» января 2021 г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мероприятий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интеграции в СУОТ нормативных актов, принятых в рамках реализации регуляторной гильотины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1538" y="642919"/>
          <a:ext cx="7358115" cy="5509575"/>
        </p:xfrm>
        <a:graphic>
          <a:graphicData uri="http://schemas.openxmlformats.org/drawingml/2006/table">
            <a:tbl>
              <a:tblPr/>
              <a:tblGrid>
                <a:gridCol w="532968"/>
                <a:gridCol w="2910399"/>
                <a:gridCol w="1118838"/>
                <a:gridCol w="2081529"/>
                <a:gridCol w="714381"/>
              </a:tblGrid>
              <a:tr h="24225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Подготовка списка лиц, нуждающихся в проведении обучения и внеочередной проверки знаний в образовательных организациях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15.01.2021г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Яровая Н.П., руководитель отдела кадров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81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Актуализация инструкций по охране труда и программ первичного инструктажа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22.01.2021г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Лица, назначенные ответственными за охрану труда в рамках возложенной ответственности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85851" y="857232"/>
          <a:ext cx="7215238" cy="4862830"/>
        </p:xfrm>
        <a:graphic>
          <a:graphicData uri="http://schemas.openxmlformats.org/drawingml/2006/table">
            <a:tbl>
              <a:tblPr/>
              <a:tblGrid>
                <a:gridCol w="522619"/>
                <a:gridCol w="2853886"/>
                <a:gridCol w="1097113"/>
                <a:gridCol w="1753677"/>
                <a:gridCol w="987943"/>
              </a:tblGrid>
              <a:tr h="1347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Утверждение инструкций по охране труда и программ инструктажа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29.01.2021г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Хорошилов А.А., специалист в области охраны труда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59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Ознакомление работников с актуализированными локальными </a:t>
                      </a:r>
                      <a:r>
                        <a:rPr lang="ru-RU" sz="2000" i="1" dirty="0" smtClean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актами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05.02.2021г</a:t>
                      </a:r>
                      <a:r>
                        <a:rPr lang="ru-RU" sz="2000" i="1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Лица, назначенные ответственными за охрану труда в рамках возложенной ответственности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42976" y="571481"/>
          <a:ext cx="7572428" cy="5538160"/>
        </p:xfrm>
        <a:graphic>
          <a:graphicData uri="http://schemas.openxmlformats.org/drawingml/2006/table">
            <a:tbl>
              <a:tblPr/>
              <a:tblGrid>
                <a:gridCol w="548491"/>
                <a:gridCol w="2995168"/>
                <a:gridCol w="1151426"/>
                <a:gridCol w="2162963"/>
                <a:gridCol w="714380"/>
              </a:tblGrid>
              <a:tr h="26730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внепланового инструктажа в объеме должностных обязанностей работников и изменений, внесенных в локальные акты, касающиеся их деятельности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29.02.2021г.    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Лица, назначенные ответственными за охрану труда в рамках возложенной ответственности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2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Разработка перечня мероприятий в рамках обеспечения выполнения обязательных требований в сфере охраны труда   и сметы на их реализацию.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04.03.2021г.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Хорошилов А.А., специалист в области охраны труда   Спицин О.Н., начальник коммерческого отдела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34" y="0"/>
            <a:ext cx="8072494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 4. Актуализируем и вводим в действие новые локальные акты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Возникает необходимость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пересмотра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разного рода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локальных актов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инструкций по охране труда, программ инструктажа, приказов и пр.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Жёсткого регламента составления инструкций по охране труда в настоящее время в нашем законодательстве так и не появилось.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о-прежнему можем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руководствоваться Методическими рекомендациями по разработке инструкций по охране труда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утверждёнными Минтрудом РФ 13.05.2004, где пунктом 6 установлена необходимость пересмотра инструкций по охране труда не реже одного раза в 5 лет.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1142984"/>
            <a:ext cx="65008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1 ноября 2020 года началась реформа контрольно-надзорной деятельности, которая получила неофициальное название «регуляторная гильотина».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 этом говорится в Федеральном законе от 31 июля 2020 г. N 247-ФЗ «Об обязательных требованиях в Российской Федерации».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428728" y="1428736"/>
            <a:ext cx="678661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сли в течение 5 лет условия труда работника не изменились, то действие инструкции может продлеваться на следующий срок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(п. 8 Методических рекомендаций).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85786" y="428604"/>
            <a:ext cx="7572428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Их продление осуществляется с помощью приказа в вот такой формулировке: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Руководствуясь пунктами 7 и 8 Методических рекомендаций по разработке инструкций по охране труда, утверждёнными Минтрудом РФ 13.05.2004, и с учётом того, что условия труда работников не изменились,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ПРИКАЗЫВАЮ: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Продлить срок действия инструкций по охране труда для (указываем наименование инструкций) на следующие 5 лет до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 20___ г.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Довести настоящий приказ до сведения работников организации.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Контроль за исполнением настоящего приказа возложить на (должность, Ф.И.О).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714348" y="571480"/>
            <a:ext cx="785818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Досрочный пересмотр инструкций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необходимо провести при: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пересмотре правил по охране труда, на основании которых была разработана ваша инструкция;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изменении условий труда сотрудников (режим, сменность и т.д.);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внедрении новых технологий и техники;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случае аварий, несчастных случаев на производстве и профессиональных заболеваний по результатам их расследования;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требованию органов госконтроля.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714348" y="357166"/>
            <a:ext cx="792961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Примерная формулировка приказа об утверждении вновь разработанных инструкций по охране труда: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Руководствуясь статьёй 212 Трудового кодекса РФ и пунктом 7 Методических рекомендаций по разработке инструкций по охране труда, утверждёнными Минтрудом РФ 13.05.2004,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ПРИКАЗЫВАЮ: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Утвердить инструкции по охране труда (указываем наименование инструкций) и ввести их в действие с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 20___ г.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Заместителю руководителя организации (мастеру, прорабу) провести внеплановый инструктаж по охране труда работников соответствующих профессий с записью в журнале регистрации инструктажа на рабочем месте.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Довести настоящий приказ до сведения работников организации.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Контроль за исполнением настоящего приказа возложить на (должность, Ф.И.О.).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142976" y="500042"/>
            <a:ext cx="71438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Регистрацию и учёт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инструкций по охране труда как и ранее, можно вести в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Журнале учёта инструкций по охране труда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(рекомендуемая форма в приложении № 2 к Методическим рекомендациям).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выдача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инструкций по охране труда работникам (как правило, это копии) регистрируется в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Журнале учёта выдачи инструкций по охране труда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(рекомендуемая форма в приложении № 3 к Методическим рекомендациям).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785786" y="1357298"/>
            <a:ext cx="771530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Инструкции по охране труда могут быть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выданы сотрудникам на руки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самостоятельного изучения и (или)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вывешены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непосредственно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рабочих местах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либо размещены в ином месте, доступном для сотрудников, например, в открытой сетевой папке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14348" y="714356"/>
            <a:ext cx="7715304" cy="501675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 5. Знакомим с новыми локальными актами работников в объёме их должностных обязанностей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Рекомендуется при проведении первичного, как обычно, а в данном случае внепланового инструктажа,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знакомить работников с инструкциями по охране труда под подпись в листе ознакомления к каждой инструкции.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42910" y="928670"/>
            <a:ext cx="778674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 6. Проводим внеочередную проверку знаний/внеплановый инструктаж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Обязанность работодателя по проведению обучения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охране труда и в том числе внепланового инструктажа регламентирована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9 ч. 2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ст. 212 ТК РФ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Эта общая норма получила развитие в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Порядке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обучения по охране труда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утверждённом постановлением Минтруда и Минобразования РФ от 13.01.2003 № 1/29 (далее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Порядок обучения).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142976" y="1428736"/>
            <a:ext cx="742955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введении в действие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или изменении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законодательных и иных нормативных правовых актов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содержащих требования охраны труда, а также инструкций по охране труда должен быть проведён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внеплановый инструктаж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охране труда (п.2.1.6 Порядка обучения).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857224" y="714356"/>
            <a:ext cx="7643866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Требование об издании приказа или иного распорядительного документа о проведении внепланового инструктажа по охране труда Порядком обучения не установлено. Но рекомендуется проводить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внеплановый инструктаж после издания приказа руководителя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назначения внепланового инструктажа в приказе должны содержаться следующие сведения: когда проводится внеплановый инструктаж по охране труда, основания назначения; время и место проведения; перечень сотрудников, подлежащих инструктажу; указание на работника, обеспечивающего контроль за исполнением приказа.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285860"/>
            <a:ext cx="52863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Общий алгоритм действий, чтобы ввести в действие новые требования. 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Схематично можно визуализировать его в виде пошагового алгоритма.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857224" y="785794"/>
            <a:ext cx="750099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Согласно п. 2.1.3 Порядка обучения,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внеплановый инструктаж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сотрудниками должен проводить их непосредственный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А п. 2.3.2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2.3.6 Порядка обучения указывает, что инструктирующий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пройти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обучение и проверку знаний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образовательной организации, имеющей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лицензию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право ведения образовательной деятельности 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аккредитацию Минтруда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928670"/>
            <a:ext cx="692948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соответствии с п. 3.3 Порядка обучения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 введении новых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нормативных правовых актов, содержащие требования охраны труда, необходимо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провести внеочередную проверку знаний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работникам организации независимо от срока проведения предыдущей проверки в объёме требований только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этих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нормативных актов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857232"/>
            <a:ext cx="785818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механизма "регуляторной гильотины" Правительство установило новые правила противопожарного режима в РФ.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D4D4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Постановление Правительства РФ от 16 сентября 2020 г. № 1479 "Об утверждении Правил противопожарного режима в Российской Федерации«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 вступило в силу с 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января 2021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и действует до 31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декабря 2026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включительно.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714348" y="571480"/>
            <a:ext cx="800105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Исключены избыточные и устаревшие требования.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Например, для зданий детского отдыха снят запрет на размещение детей на этаже с одним эвакуационным выходом. На таком этаже можно размещать до 10 детей.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Особо прописаны правила применения пиротехники.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Регламентирован порядок применения специальных сценических, огневых эффектов и пиротехнических изделий при проведении концертов и массовых спортивных мероприятий.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785786" y="1000108"/>
            <a:ext cx="792961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связи с вступлением в силу новых Правил противопожарного режима РФ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пройти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внеочередную проверку знаний по пожарной безопасности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согласно  п.46 Приказа МЧС РФ от 12.12.2007 года №645 «Об утверждении Норм пожарной безопасности «Обучение мерам пожарной безопасности работников организаций» (с изменениями и дополнениями)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928671"/>
            <a:ext cx="692948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непроведение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проверки знаний по пожарной безопасности согласно ст.20.4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КоАП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РФ влечет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предупреждение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или наложение административного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штрафа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граждан в размере от двух тысяч до трех тысяч рублей;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должностных лиц - от шести тысяч до пятнадцати тысяч рублей;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юридических лиц - от ста пятидесяти тысяч до двухсот тысяч рублей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142976" y="642918"/>
            <a:ext cx="7500990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 же действия, совершенные в условиях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6666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особого противопожарного режима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- влекут наложение административного штрафа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граждан в размере от двух тысяч до четырех тысяч рублей;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должностных лиц - от пятнадцати тысяч до тридцати тысяч рублей;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юридических лиц - от двухсот тысяч до четырехсот тысяч рублей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928662" y="571480"/>
            <a:ext cx="764386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работ на высоте по новым правилам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1. Изменилась классификация работ на высоте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Организация работ на высоте по новым правилам и присвоение группы работ на высоте находится теперь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зависимости от риска падения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установленного в ходе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оценки профессиональных рисков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Больше нет градации работ «с применением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подмащивания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и «без применения средств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подмащивания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Если риск высокий, предъявляют повышенные меры безопасности. Если оценка рисков еще не проведена, то это необходимо сделать.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785786" y="500042"/>
            <a:ext cx="785818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2. При выполнении работ по наряду-допуску назначают ответственного руководителя работ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Правила по охране труда при работе на высоте 782н теперь требуют назначение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ответственного руководителя работ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 всех случаях выполнения работ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наряду-допуску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 правилах, которые действовали до 2021 года, такого обязательного требования не было. Была лишь оговорка: 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«может не назначаться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случаях, определенных иными нормативными правовыми актами в сфере охраны труда»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Для ответственных руководителей работ работодатель обязан организовать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990F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специальную подготовку в УЦ с присвоением 3 группы работ на высоте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142976" y="571480"/>
            <a:ext cx="72866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3. Новые правила разграничили, кому можно присвоить 1, 2, 3 группы, и в каком случае один работник может иметь сразу несколько групп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Работнику с 3 группой, который собирается непосредственно выполнять работы на высоте, требуется присваивать дополнительно: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группу 1 – для члена бригады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группу 2 – для бригадира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571480"/>
            <a:ext cx="7358114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 1. Выбираем нормативные акты, касающиеся деятельности учреждения исходя из их сферы регулирования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это выяснить, нужно пересмотреть список новых Правил по охране труда (далее — ПОТ) и вычленить из него те, что касаются деятельности вашей организации. Узнать это просто, поскольку все ПОТ содержат информацию о сфере регулирования.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9" y="1214423"/>
          <a:ext cx="8001054" cy="4972672"/>
        </p:xfrm>
        <a:graphic>
          <a:graphicData uri="http://schemas.openxmlformats.org/drawingml/2006/table">
            <a:tbl>
              <a:tblPr/>
              <a:tblGrid>
                <a:gridCol w="2071701"/>
                <a:gridCol w="2928958"/>
                <a:gridCol w="3000395"/>
              </a:tblGrid>
              <a:tr h="477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Риски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DF7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Требования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DF7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Выполнение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DF73"/>
                    </a:solidFill>
                  </a:tcPr>
                </a:tc>
              </a:tr>
              <a:tr h="1280970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Работа с допустимым минимальным риском падения с высоты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выдача наряда-допуска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не требуется, работы проводят по технологической карте (ТК)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ответственный руководитель работ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не назначают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целевой инструктаж перед работой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не проводят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запись в журнал учета работ по наряду-допуску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вносить не нужно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подготовка рабочих мест и допуск к работе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работник проводит самостоятельно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3249" name="Rectangle 1"/>
          <p:cNvSpPr>
            <a:spLocks noChangeArrowheads="1"/>
          </p:cNvSpPr>
          <p:nvPr/>
        </p:nvSpPr>
        <p:spPr bwMode="auto">
          <a:xfrm rot="10800000" flipV="1">
            <a:off x="1142975" y="414357"/>
            <a:ext cx="70723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 charset="0"/>
                <a:ea typeface="Times New Roman" pitchFamily="18" charset="0"/>
                <a:cs typeface="Times New Roman" pitchFamily="18" charset="0"/>
              </a:rPr>
              <a:t>Таблица. Требования к работам на высоте в зависимости от уровня риска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5" y="642917"/>
          <a:ext cx="7929616" cy="5214975"/>
        </p:xfrm>
        <a:graphic>
          <a:graphicData uri="http://schemas.openxmlformats.org/drawingml/2006/table">
            <a:tbl>
              <a:tblPr/>
              <a:tblGrid>
                <a:gridCol w="2377838"/>
                <a:gridCol w="2775889"/>
                <a:gridCol w="2775889"/>
              </a:tblGrid>
              <a:tr h="1219170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Работа с высоким риском падения с высоты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выдача наряда-допуска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требуется, работы проводят по плану производства работ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4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ответственный руководитель работ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назначают, он обязан провести целевой инструктаж с каждым членом бригады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регистрация наряд-допуска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 журнале учета работ по наряду-допуску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4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подготовка рабочих мест и допуск к работе работ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проводит ответственный руководитель работ и ответственный исполнитель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928662" y="785794"/>
            <a:ext cx="778674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4. Запрет заочного и дистанционного обучения и стажировки, а также самоподготовки для работников с группой 1 и 2.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Новые правила вводят прямой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запрет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обучение безопасным методам и приемам выполнения работ исключительно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дистанционном формате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 программу обучения необходимо включать практические занятия на отработку необходимых навыков.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1000108"/>
            <a:ext cx="707236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Присвоение групп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проводится исключительно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учебным центром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Работодатель вправе проводить лишь ежегодное обучение безопасным приемам выполнения работ на высоте в своей комиссии, но группы внутри организации присваивать нельзя.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Стажировка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проводиться только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очно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285852" y="571480"/>
            <a:ext cx="735811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5. Разрешили выполнять работы на высоте при неблагоприятных условиях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новым правилам работ на высоте с 2021 года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разрешено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выполнять работы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неблагоприятных климатических условиях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при плохой видимости и обледенении, при монтаже конструкций с большой парусностью, которые ранее были под запретом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- но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 оформлением наряда-допуска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1000100" y="785794"/>
            <a:ext cx="771530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6. Уточнили сертификацию систем обеспечения безопасности и спасения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новым правилам, подлежит обязательной сертификации на ТР ТС 019/2011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еще и анкерное устройство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Теперь работодатель может организовать работы на высоте при наличии действующего сертификата соответствия Техническому регламенту таможенного союза 019/2011 на системы безопасности.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785786" y="500042"/>
            <a:ext cx="7858180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7. Регламентировали требования к содержанию технологической карты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Установлены требования к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технологической карте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работ с минимально допустимым риском падения с высоты, проводимым работниками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наряда-допуска и присвоения групп работ на высоте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Ранее требования были указаны только к ППР. Но в пунктах 36-42 новых правил содержатся требования к технологическим картам.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отсутствии карт, необходимо их разработать.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642910" y="642918"/>
            <a:ext cx="8001056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8. Актуализировали требования к содержанию плана мероприятий по эвакуации и спасению работников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План мероприятий по спасению и эвакуации необходимо разработать в соответствии с Положением о системе управления охраной труда в вашей организации (СУОТ).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положении о СУОТ  должен быть раздел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«Реагирование на аварии, несчастные случаи и профессиональные заболевания»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п.43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овых правил работы на высоте,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п.п.60-64 Типового положения о системе управления охраной труда от 19.08.2016 г. № 438.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571472" y="571480"/>
            <a:ext cx="814393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9. Разрешили работать с переносных лестниц с электроинструментом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Правила по охране труда при работе на высоте 782н более не запрещают проводить работы с электроинструментом с приставных лестниц,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приняты меры безопасности и оформлены особые условия в наряде-допуске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этом, для таких работ теперь необходимо: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назначать ответственного руководителя работ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разрабатывать ППР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выдавать наряд-допуск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проводить целевой инструктаж каждого члена бригады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применять системы обеспечения безопасности работающих (ограждения, страховочные привязи или другие средства коллективной защиты, указанные в ППР).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928662" y="642918"/>
            <a:ext cx="77153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10. Установили периодичность испытаний для лестниц и стремянок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В отмененных правилах № 155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такая периодичность не была указана.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новым правилам работ на высоте необходимо соблюдать следующую периодичность испытаний для лестниц и стремянок: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раз в 6 месяцев для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деревянны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 лестниц и стремянок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раз в год для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металлических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лестниц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 испытания необходимо нанести штамп с указанием номера, даты испытания и принадлежности к подразделению.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Специалист по ОТ должен во время проверки подразделения проверить ведение протокола испытаний на лестницы и стремянки и наличие штампов.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4" y="1500174"/>
          <a:ext cx="7286676" cy="4429156"/>
        </p:xfrm>
        <a:graphic>
          <a:graphicData uri="http://schemas.openxmlformats.org/drawingml/2006/table">
            <a:tbl>
              <a:tblPr/>
              <a:tblGrid>
                <a:gridCol w="5099671"/>
                <a:gridCol w="2187005"/>
              </a:tblGrid>
              <a:tr h="919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"/>
                          <a:ea typeface="Arial Unicode MS"/>
                          <a:cs typeface="Times New Roman"/>
                        </a:rPr>
                        <a:t>Наименование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Arial Unicode MS"/>
                          <a:cs typeface="Times New Roman"/>
                        </a:rPr>
                        <a:t>Реквизиты НПА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9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работе на высоте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Arial Unicode MS"/>
                          <a:cs typeface="Times New Roman"/>
                        </a:rPr>
                        <a:t>Приказ Минтруда от 16.11.2020 № 782н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9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работе с инструментом и приспособлениями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Arial Unicode MS"/>
                          <a:cs typeface="Times New Roman"/>
                        </a:rPr>
                        <a:t>Приказ Минтруда от 27.11.2020 № 835н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97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размещении, монтаже, техническом обслуживании и ремонте технологического оборудования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Arial Unicode MS"/>
                          <a:cs typeface="Times New Roman"/>
                        </a:rPr>
                        <a:t>Приказ Минтруда от 27.11.2020 № 833н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142976" y="428604"/>
            <a:ext cx="68580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всех принятых на данный момент Правил по охране труда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(на 5 лет):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000100" y="928670"/>
            <a:ext cx="764386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№ 11. Установили дополнительные требования к эксплуатации лесов и подмостей.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новых правилах появилось дополнительное требование: в месте подъема работников на леса и подмости указывать еще и места расположения анкерных линий. Угол наклона лестниц лесов должен быть не более 75 градусов к горизонтальной поверхности, а наклон трапа должен быть не более 1 к 3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1285852" y="928670"/>
            <a:ext cx="71438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Новые правила работ на высоте вступили в силу с 1 января 2021 года.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значит, что специалистам по охране труда нужно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внести изменения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инструкцию по охране труда, в программу обучения и программу инструктажа на рабочем месте.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714356"/>
            <a:ext cx="72866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Особое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внимание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нужно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обратить на применение результатов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оценки профессиональных рисков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организации. От них теперь зависит, нужно ли составлять план производства работ (далее – ППР) на высотные работы или достаточно обойтись технологической картой (ТК), есть ли необходимость в оформлении наряда-допуска, или работы можно проводить без наряда. Также от результатов оценки рисков зависит, нужно ли присваивать работникам группы работ на высоте.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928662" y="857232"/>
            <a:ext cx="778674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Работодатель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исходя из результатов оценки рисков, может принять решение дополнительно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обучить работников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группы работ на высоте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высоким риском падения, особенно для сотрудников, выполняющих подъем на высоту со средств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подмащивания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условиях высокого риска падения и получения травм.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785786" y="1428736"/>
            <a:ext cx="764386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Внимание! 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Учебные центры, обучающие на 1 и 2 группу работ на высоте, обязаны иметь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учебно-тренировочные полигоны.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785786" y="1142984"/>
            <a:ext cx="750099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Стажировку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должен проводить наставник, имеющий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вторую группу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 на высоте и стаж непосредственной работы на высоте более 1 года.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571604" y="1857364"/>
            <a:ext cx="62865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Ответственность за организацию обучения несет работодатель, а за качество обучения – учебный центр.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1538" y="857233"/>
          <a:ext cx="7143800" cy="5214973"/>
        </p:xfrm>
        <a:graphic>
          <a:graphicData uri="http://schemas.openxmlformats.org/drawingml/2006/table">
            <a:tbl>
              <a:tblPr/>
              <a:tblGrid>
                <a:gridCol w="4503377"/>
                <a:gridCol w="2640423"/>
              </a:tblGrid>
              <a:tr h="1183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проведении полиграфических работ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Arial Unicode MS"/>
                          <a:cs typeface="Times New Roman"/>
                        </a:rPr>
                        <a:t>Приказ Минтруда от 27.11.2020 № 832н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на автомобильном транспорте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Arial Unicode MS"/>
                          <a:cs typeface="Times New Roman"/>
                        </a:rPr>
                        <a:t>Приказ Минтруда от 09.12.2020 № 871н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выполнении работ на объектах связи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Arial Unicode MS"/>
                          <a:cs typeface="Times New Roman"/>
                        </a:rPr>
                        <a:t>Приказ Минтруда от 07.12.2020 № 867н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5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осуществлении охраны (защиты) объектов и (или) имущества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Arial Unicode MS"/>
                          <a:cs typeface="Times New Roman"/>
                        </a:rPr>
                        <a:t>Приказ Минтруда от 19.11.2020 № 815н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4" y="857232"/>
          <a:ext cx="7143800" cy="5143536"/>
        </p:xfrm>
        <a:graphic>
          <a:graphicData uri="http://schemas.openxmlformats.org/drawingml/2006/table">
            <a:tbl>
              <a:tblPr/>
              <a:tblGrid>
                <a:gridCol w="4503378"/>
                <a:gridCol w="2640422"/>
              </a:tblGrid>
              <a:tr h="20306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 по охране труда при использовании отдельных видов химических веществ и материалов, при химической чистке, стирке, обеззараживании и дезактивации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Arial Unicode MS"/>
                          <a:cs typeface="Times New Roman"/>
                        </a:rPr>
                        <a:t>Приказ Минтруда от 27.11.2020 № 834н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выполнении окрасочных работ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Arial Unicode MS"/>
                          <a:cs typeface="Times New Roman"/>
                        </a:rPr>
                        <a:t>Приказ Минтруда от 02.12.2020 № 849н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производстве отдельных видов пищевой продукции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Arial Unicode MS"/>
                          <a:cs typeface="Times New Roman"/>
                        </a:rPr>
                        <a:t>Приказ Минтруда от 07.12.2020 № 866н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в медицинских организациях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Arial Unicode MS"/>
                          <a:cs typeface="Times New Roman"/>
                        </a:rPr>
                        <a:t>Приказ Минтруда от 18.12.2020 № 928н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142984"/>
          <a:ext cx="6834214" cy="4500593"/>
        </p:xfrm>
        <a:graphic>
          <a:graphicData uri="http://schemas.openxmlformats.org/drawingml/2006/table">
            <a:tbl>
              <a:tblPr/>
              <a:tblGrid>
                <a:gridCol w="4308218"/>
                <a:gridCol w="2525996"/>
              </a:tblGrid>
              <a:tr h="1934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эксплуатации объектов теплоснабжения и теплопотребляющих установок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Arial Unicode MS"/>
                          <a:cs typeface="Times New Roman"/>
                        </a:rPr>
                        <a:t>Приказ Минтруда от 17.12.2020 № 924н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эксплуатации электроустановок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Arial Unicode MS"/>
                          <a:cs typeface="Times New Roman"/>
                        </a:rPr>
                        <a:t>Приказ Минтруда от 15.12.2020 № 903н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Arial"/>
                          <a:ea typeface="Arial Unicode MS"/>
                          <a:cs typeface="Times New Roman"/>
                          <a:hlinkClick r:id="rId2"/>
                        </a:rPr>
                        <a:t>Правила по охране труда при работе в ограниченных и замкнутых пространствах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Arial Unicode MS"/>
                          <a:cs typeface="Times New Roman"/>
                        </a:rPr>
                        <a:t>Приказ Минтруда от 15.12.2020 № 902н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28662" y="285728"/>
            <a:ext cx="7929618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каждом правиле по охране труда (ПОТ) есть уточнения в части обязанностей работодателя.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основном ПОТ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обязывают работодателя обеспечить: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исправное состояние помещений, сооружений, машин, технологической оснастки и оборудования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безопасность работников при эксплуатации зданий, сооружений, оборудования, осуществлении технологических процессов, а также применяемых в производстве инструментов, сырья и материалов;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284</TotalTime>
  <Words>2833</Words>
  <PresentationFormat>Экран (4:3)</PresentationFormat>
  <Paragraphs>272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Трек</vt:lpstr>
      <vt:lpstr>Совещание с руководителями образовательных организаций на тему «Обновление документов по охране труда и проведение первоочередных мероприятий в условиях масштабной замены нормативных актов в рамках реализации механизма регуляторной гильотины в 2021 году».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Совещание с руководителями образовательных организаций на тему «Обновление документов по охране труда и проведение первоочередных мероприятий в условиях масштабной замены нормативных актов в рамках реализации механизма регуляторной гильотины в 2021 году». </dc:title>
  <dc:creator>User</dc:creator>
  <cp:lastModifiedBy>Секретарь</cp:lastModifiedBy>
  <cp:revision>27</cp:revision>
  <dcterms:created xsi:type="dcterms:W3CDTF">2021-03-01T11:32:10Z</dcterms:created>
  <dcterms:modified xsi:type="dcterms:W3CDTF">2021-03-02T09:36:23Z</dcterms:modified>
</cp:coreProperties>
</file>